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637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145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586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498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1658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54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49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566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242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782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24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5136E-513A-43E7-878C-36D5F0EFCFAD}" type="datetimeFigureOut">
              <a:rPr lang="es-PE" smtClean="0"/>
              <a:t>01/07/2024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7D6C-E487-4102-88E5-2E71273E9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8845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13645"/>
            <a:ext cx="9144000" cy="3000778"/>
          </a:xfrm>
        </p:spPr>
        <p:txBody>
          <a:bodyPr>
            <a:normAutofit fontScale="90000"/>
          </a:bodyPr>
          <a:lstStyle/>
          <a:p>
            <a:r>
              <a:rPr lang="es-PE" dirty="0"/>
              <a:t>PROCESO DE ADJUDICACIÓN DE VACANTES</a:t>
            </a:r>
            <a:br>
              <a:rPr lang="es-PE" dirty="0"/>
            </a:br>
            <a:r>
              <a:rPr lang="es-PE" dirty="0"/>
              <a:t>Residentado Médico 2024</a:t>
            </a:r>
            <a:br>
              <a:rPr lang="es-PE" dirty="0"/>
            </a:br>
            <a:r>
              <a:rPr lang="es-PE" dirty="0"/>
              <a:t>UPCH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39424"/>
            <a:ext cx="9144000" cy="518375"/>
          </a:xfrm>
        </p:spPr>
        <p:txBody>
          <a:bodyPr>
            <a:normAutofit/>
          </a:bodyPr>
          <a:lstStyle/>
          <a:p>
            <a:r>
              <a:rPr lang="es-PE" sz="2800" dirty="0"/>
              <a:t>INSTRUCCIONES</a:t>
            </a:r>
          </a:p>
        </p:txBody>
      </p:sp>
    </p:spTree>
    <p:extLst>
      <p:ext uri="{BB962C8B-B14F-4D97-AF65-F5344CB8AC3E}">
        <p14:creationId xmlns:p14="http://schemas.microsoft.com/office/powerpoint/2010/main" val="85661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Normativa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5388"/>
            <a:ext cx="10515600" cy="5257800"/>
          </a:xfrm>
        </p:spPr>
        <p:txBody>
          <a:bodyPr>
            <a:normAutofit/>
          </a:bodyPr>
          <a:lstStyle/>
          <a:p>
            <a:r>
              <a:rPr lang="es-PE" dirty="0"/>
              <a:t>Los postulantes acceden a la oferta de vacantes en estricto orden de mérito de acuerdo con la modalidad de postulación y de especialidad.</a:t>
            </a:r>
          </a:p>
          <a:p>
            <a:pPr lvl="1"/>
            <a:r>
              <a:rPr lang="es-PE" dirty="0"/>
              <a:t>Tendrá que estar presente, a más tardar, treinta minutos antes de la hora programada para el inicio de la adjudicación. Las puertas se cerrarán a la hora exacta señalada para la adjudicación.</a:t>
            </a:r>
          </a:p>
          <a:p>
            <a:pPr lvl="1"/>
            <a:r>
              <a:rPr lang="es-PE" dirty="0"/>
              <a:t>Tendrá una sola opción de adjudicar una vacante.</a:t>
            </a:r>
          </a:p>
          <a:p>
            <a:pPr lvl="1"/>
            <a:r>
              <a:rPr lang="es-PE" dirty="0"/>
              <a:t>En caso de no asistir o no tener representante legal autorizado con carta poder notarial o no adjudicar por renuncia o abstención al llamado, pierde su opción de adjudicar.</a:t>
            </a:r>
          </a:p>
          <a:p>
            <a:r>
              <a:rPr lang="es-PE" dirty="0"/>
              <a:t>Una vez adjudicada la vacante, si renuncia pierde toda opción de adjudicación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8688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b="1" dirty="0"/>
              <a:t>FECHA:</a:t>
            </a:r>
            <a:r>
              <a:rPr lang="es-PE" dirty="0"/>
              <a:t> Miércoles 3 de julio</a:t>
            </a:r>
          </a:p>
          <a:p>
            <a:r>
              <a:rPr lang="es-PE" b="1" dirty="0"/>
              <a:t>LUGAR:</a:t>
            </a:r>
            <a:r>
              <a:rPr lang="es-PE" dirty="0"/>
              <a:t> Sede Central UPCH. Av. Honorio Delgado 430. SMP. </a:t>
            </a:r>
          </a:p>
          <a:p>
            <a:pPr marL="0" indent="0">
              <a:buNone/>
            </a:pPr>
            <a:r>
              <a:rPr lang="es-PE" dirty="0"/>
              <a:t>	      Auditorio SUM.</a:t>
            </a:r>
          </a:p>
          <a:p>
            <a:r>
              <a:rPr lang="es-PE" b="1" dirty="0"/>
              <a:t>DOCUMENTOS:</a:t>
            </a:r>
            <a:r>
              <a:rPr lang="es-PE" dirty="0"/>
              <a:t> DNI o CE. En el caso de representantes legales, se requiere con carta notarial. </a:t>
            </a:r>
          </a:p>
          <a:p>
            <a:r>
              <a:rPr lang="es-PE" b="1" dirty="0"/>
              <a:t>HORA:</a:t>
            </a:r>
            <a:r>
              <a:rPr lang="es-PE" dirty="0"/>
              <a:t> Debe presentarse a la sede a la hora indicada en la siguiente tabla, recordar que la puerta se cierra al inicio de la adjudicación y que el ingreso al campus toma varios minutos.</a:t>
            </a:r>
          </a:p>
          <a:p>
            <a:r>
              <a:rPr lang="es-PE" b="1" dirty="0"/>
              <a:t>DETALLES: </a:t>
            </a:r>
            <a:r>
              <a:rPr lang="es-PE" dirty="0"/>
              <a:t>No podrá ingresar con acompañantes ni con auto.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690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670666"/>
              </p:ext>
            </p:extLst>
          </p:nvPr>
        </p:nvGraphicFramePr>
        <p:xfrm>
          <a:off x="592428" y="592427"/>
          <a:ext cx="10895528" cy="5754585"/>
        </p:xfrm>
        <a:graphic>
          <a:graphicData uri="http://schemas.openxmlformats.org/drawingml/2006/table">
            <a:tbl>
              <a:tblPr firstRow="1" firstCol="1" bandRow="1"/>
              <a:tblGrid>
                <a:gridCol w="1564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2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5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HORA DE INGRESO AL CAMPUS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HORA DE INICIO (se cierra la puerta del auditorio)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ESPECIALIDADES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PRIMER TURNO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09:00 a.m.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10:00 a.m.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Administración y Gestión en Salud, Anestesiología, Cardiología, Cirugía General, Cirugía Oncológica, Cirugía Plástica, Dermatología, Endocrinología, Gastroenterología, Geriatría, Ginecología y Obstetricia, Medicina de Emergencias y desastres, Medicina Física y de Rehabilitación 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9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SEGUNDO TURNO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11:00 a.m.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11:30 a.m.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Medicina Intensiva, Medicina Interna, Medicina Oncológica, Nefrología, Neumología, Neurocirugía, Neurología, Oftalmología, Ortopedia y Traumatología, Otorrinolaringología, Psiquiatría, Radiología, Urología. 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71" marR="43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560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346479" y="258267"/>
            <a:ext cx="9060507" cy="53099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111</a:t>
            </a:r>
          </a:p>
        </p:txBody>
      </p:sp>
      <p:sp>
        <p:nvSpPr>
          <p:cNvPr id="9" name="Flecha arriba 8"/>
          <p:cNvSpPr/>
          <p:nvPr/>
        </p:nvSpPr>
        <p:spPr>
          <a:xfrm>
            <a:off x="2455587" y="5571510"/>
            <a:ext cx="762435" cy="54493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1695955" y="1117951"/>
            <a:ext cx="866941" cy="12497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b="1" dirty="0"/>
              <a:t>Pabellón de Aulas</a:t>
            </a:r>
            <a:endParaRPr lang="es-PE" b="1" dirty="0"/>
          </a:p>
        </p:txBody>
      </p:sp>
      <p:sp>
        <p:nvSpPr>
          <p:cNvPr id="11" name="Rectángulo 10"/>
          <p:cNvSpPr/>
          <p:nvPr/>
        </p:nvSpPr>
        <p:spPr>
          <a:xfrm>
            <a:off x="1752669" y="340990"/>
            <a:ext cx="1827658" cy="6935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b="1" dirty="0"/>
              <a:t>Facultad de Veterinaria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7725468" y="261565"/>
            <a:ext cx="1055374" cy="944713"/>
          </a:xfrm>
          <a:prstGeom prst="rect">
            <a:avLst/>
          </a:prstGeom>
          <a:solidFill>
            <a:srgbClr val="F7DCD3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b="1" dirty="0"/>
              <a:t>Faculta de Medicina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6255372" y="270473"/>
            <a:ext cx="1165043" cy="7963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sz="1200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3474074" y="1637343"/>
            <a:ext cx="5191972" cy="84920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b="1" dirty="0"/>
              <a:t>Patio Central</a:t>
            </a: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2646618" y="3784396"/>
            <a:ext cx="5969" cy="17232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3151673" y="5133599"/>
            <a:ext cx="0" cy="3992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Flecha arriba 42"/>
          <p:cNvSpPr/>
          <p:nvPr/>
        </p:nvSpPr>
        <p:spPr>
          <a:xfrm>
            <a:off x="2836805" y="5004063"/>
            <a:ext cx="148769" cy="50359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9" name="Flecha arriba 48"/>
          <p:cNvSpPr/>
          <p:nvPr/>
        </p:nvSpPr>
        <p:spPr>
          <a:xfrm>
            <a:off x="2788960" y="3060669"/>
            <a:ext cx="166552" cy="146267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5" name="CuadroTexto 54"/>
          <p:cNvSpPr txBox="1"/>
          <p:nvPr/>
        </p:nvSpPr>
        <p:spPr>
          <a:xfrm>
            <a:off x="4468969" y="5898524"/>
            <a:ext cx="3477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--------</a:t>
            </a:r>
            <a:r>
              <a:rPr lang="es-PE" sz="1400" b="1" dirty="0"/>
              <a:t>AV. HONORIO DELGADO-</a:t>
            </a:r>
            <a:r>
              <a:rPr lang="es-PE" b="1" dirty="0"/>
              <a:t>------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1756651" y="6141988"/>
            <a:ext cx="2457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/>
              <a:t>INGRESO PUERTA 1</a:t>
            </a:r>
          </a:p>
          <a:p>
            <a:endParaRPr lang="es-PE" b="1" dirty="0"/>
          </a:p>
        </p:txBody>
      </p:sp>
      <p:sp>
        <p:nvSpPr>
          <p:cNvPr id="3" name="Rectángulo 2"/>
          <p:cNvSpPr/>
          <p:nvPr/>
        </p:nvSpPr>
        <p:spPr>
          <a:xfrm>
            <a:off x="3218023" y="2737039"/>
            <a:ext cx="5449460" cy="4494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tx1"/>
                </a:solidFill>
              </a:rPr>
              <a:t>Pabellón Central</a:t>
            </a:r>
          </a:p>
        </p:txBody>
      </p:sp>
      <p:sp>
        <p:nvSpPr>
          <p:cNvPr id="17" name="Conector 16"/>
          <p:cNvSpPr/>
          <p:nvPr/>
        </p:nvSpPr>
        <p:spPr>
          <a:xfrm>
            <a:off x="6588272" y="4331169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1" name="Conector 70"/>
          <p:cNvSpPr/>
          <p:nvPr/>
        </p:nvSpPr>
        <p:spPr>
          <a:xfrm>
            <a:off x="6594947" y="4815048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2" name="Conector 71"/>
          <p:cNvSpPr/>
          <p:nvPr/>
        </p:nvSpPr>
        <p:spPr>
          <a:xfrm>
            <a:off x="6953079" y="4356440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3" name="Conector 72"/>
          <p:cNvSpPr/>
          <p:nvPr/>
        </p:nvSpPr>
        <p:spPr>
          <a:xfrm>
            <a:off x="7084967" y="3262442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4" name="Conector 73"/>
          <p:cNvSpPr/>
          <p:nvPr/>
        </p:nvSpPr>
        <p:spPr>
          <a:xfrm>
            <a:off x="7499659" y="3256045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5" name="Conector 74"/>
          <p:cNvSpPr/>
          <p:nvPr/>
        </p:nvSpPr>
        <p:spPr>
          <a:xfrm>
            <a:off x="7908653" y="3268839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6" name="Conector 75"/>
          <p:cNvSpPr/>
          <p:nvPr/>
        </p:nvSpPr>
        <p:spPr>
          <a:xfrm>
            <a:off x="6930591" y="4825707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7" name="Conector 76"/>
          <p:cNvSpPr/>
          <p:nvPr/>
        </p:nvSpPr>
        <p:spPr>
          <a:xfrm>
            <a:off x="6667263" y="3264734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8" name="Conector 77"/>
          <p:cNvSpPr/>
          <p:nvPr/>
        </p:nvSpPr>
        <p:spPr>
          <a:xfrm>
            <a:off x="8326357" y="3269562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9" name="Conector 78"/>
          <p:cNvSpPr/>
          <p:nvPr/>
        </p:nvSpPr>
        <p:spPr>
          <a:xfrm>
            <a:off x="7612563" y="4837898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0" name="Conector 79"/>
          <p:cNvSpPr/>
          <p:nvPr/>
        </p:nvSpPr>
        <p:spPr>
          <a:xfrm>
            <a:off x="7935817" y="4832376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1" name="Conector 80"/>
          <p:cNvSpPr/>
          <p:nvPr/>
        </p:nvSpPr>
        <p:spPr>
          <a:xfrm>
            <a:off x="7573586" y="4350613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2" name="Conector 81"/>
          <p:cNvSpPr/>
          <p:nvPr/>
        </p:nvSpPr>
        <p:spPr>
          <a:xfrm>
            <a:off x="7934481" y="4362798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3" name="Conector 82"/>
          <p:cNvSpPr/>
          <p:nvPr/>
        </p:nvSpPr>
        <p:spPr>
          <a:xfrm>
            <a:off x="7257143" y="4342116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4" name="Conector 83"/>
          <p:cNvSpPr/>
          <p:nvPr/>
        </p:nvSpPr>
        <p:spPr>
          <a:xfrm>
            <a:off x="7281396" y="4815196"/>
            <a:ext cx="225809" cy="18973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2" name="CuadroTexto 31"/>
          <p:cNvSpPr txBox="1"/>
          <p:nvPr/>
        </p:nvSpPr>
        <p:spPr>
          <a:xfrm>
            <a:off x="69890" y="2367707"/>
            <a:ext cx="10587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/>
              <a:t>CALLE VARGAS MACHUCA</a:t>
            </a:r>
          </a:p>
        </p:txBody>
      </p:sp>
      <p:cxnSp>
        <p:nvCxnSpPr>
          <p:cNvPr id="91" name="Conector recto 90"/>
          <p:cNvCxnSpPr/>
          <p:nvPr/>
        </p:nvCxnSpPr>
        <p:spPr>
          <a:xfrm>
            <a:off x="559602" y="1150431"/>
            <a:ext cx="14728" cy="7475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 flipH="1">
            <a:off x="582971" y="3452180"/>
            <a:ext cx="4731" cy="8254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ángulo 22"/>
          <p:cNvSpPr/>
          <p:nvPr/>
        </p:nvSpPr>
        <p:spPr>
          <a:xfrm>
            <a:off x="4467466" y="44852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9" name="Rectángulo 88"/>
          <p:cNvSpPr/>
          <p:nvPr/>
        </p:nvSpPr>
        <p:spPr>
          <a:xfrm>
            <a:off x="4130835" y="2971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0" name="Rectángulo 89"/>
          <p:cNvSpPr/>
          <p:nvPr/>
        </p:nvSpPr>
        <p:spPr>
          <a:xfrm>
            <a:off x="3782723" y="2971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2" name="Rectángulo 91"/>
          <p:cNvSpPr/>
          <p:nvPr/>
        </p:nvSpPr>
        <p:spPr>
          <a:xfrm>
            <a:off x="3407732" y="2971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4" name="Rectángulo 93"/>
          <p:cNvSpPr/>
          <p:nvPr/>
        </p:nvSpPr>
        <p:spPr>
          <a:xfrm>
            <a:off x="3050730" y="40856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5" name="Rectángulo 94"/>
          <p:cNvSpPr/>
          <p:nvPr/>
        </p:nvSpPr>
        <p:spPr>
          <a:xfrm>
            <a:off x="2693728" y="44851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6" name="Rectángulo 95"/>
          <p:cNvSpPr/>
          <p:nvPr/>
        </p:nvSpPr>
        <p:spPr>
          <a:xfrm>
            <a:off x="2336726" y="40856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7" name="Rectángulo 96"/>
          <p:cNvSpPr/>
          <p:nvPr/>
        </p:nvSpPr>
        <p:spPr>
          <a:xfrm>
            <a:off x="2016452" y="40856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8" name="Rectángulo 97"/>
          <p:cNvSpPr/>
          <p:nvPr/>
        </p:nvSpPr>
        <p:spPr>
          <a:xfrm>
            <a:off x="1725648" y="54972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9" name="Rectángulo 98"/>
          <p:cNvSpPr/>
          <p:nvPr/>
        </p:nvSpPr>
        <p:spPr>
          <a:xfrm>
            <a:off x="1389017" y="40856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0" name="Rectángulo 99"/>
          <p:cNvSpPr/>
          <p:nvPr/>
        </p:nvSpPr>
        <p:spPr>
          <a:xfrm>
            <a:off x="4842457" y="4087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1" name="Rectángulo 100"/>
          <p:cNvSpPr/>
          <p:nvPr/>
        </p:nvSpPr>
        <p:spPr>
          <a:xfrm flipH="1">
            <a:off x="1041425" y="258267"/>
            <a:ext cx="87209" cy="1796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2" name="Rectángulo 101"/>
          <p:cNvSpPr/>
          <p:nvPr/>
        </p:nvSpPr>
        <p:spPr>
          <a:xfrm>
            <a:off x="1052105" y="604685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3" name="Rectángulo 102"/>
          <p:cNvSpPr/>
          <p:nvPr/>
        </p:nvSpPr>
        <p:spPr>
          <a:xfrm>
            <a:off x="1065680" y="894061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4" name="Rectángulo 103"/>
          <p:cNvSpPr/>
          <p:nvPr/>
        </p:nvSpPr>
        <p:spPr>
          <a:xfrm>
            <a:off x="1065679" y="1183454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5" name="Rectángulo 104"/>
          <p:cNvSpPr/>
          <p:nvPr/>
        </p:nvSpPr>
        <p:spPr>
          <a:xfrm>
            <a:off x="1065678" y="1486187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6" name="Rectángulo 105"/>
          <p:cNvSpPr/>
          <p:nvPr/>
        </p:nvSpPr>
        <p:spPr>
          <a:xfrm>
            <a:off x="1089315" y="1794120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7" name="Rectángulo 106"/>
          <p:cNvSpPr/>
          <p:nvPr/>
        </p:nvSpPr>
        <p:spPr>
          <a:xfrm flipH="1">
            <a:off x="1080752" y="2096853"/>
            <a:ext cx="100218" cy="1313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8" name="Rectángulo 107"/>
          <p:cNvSpPr/>
          <p:nvPr/>
        </p:nvSpPr>
        <p:spPr>
          <a:xfrm>
            <a:off x="1103176" y="2446760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9" name="Rectángulo 108"/>
          <p:cNvSpPr/>
          <p:nvPr/>
        </p:nvSpPr>
        <p:spPr>
          <a:xfrm>
            <a:off x="1100249" y="2758258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0" name="Rectángulo 109"/>
          <p:cNvSpPr/>
          <p:nvPr/>
        </p:nvSpPr>
        <p:spPr>
          <a:xfrm>
            <a:off x="1130861" y="3095416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1" name="Rectángulo 110"/>
          <p:cNvSpPr/>
          <p:nvPr/>
        </p:nvSpPr>
        <p:spPr>
          <a:xfrm>
            <a:off x="1130370" y="339089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2" name="Rectángulo 111"/>
          <p:cNvSpPr/>
          <p:nvPr/>
        </p:nvSpPr>
        <p:spPr>
          <a:xfrm>
            <a:off x="1114424" y="3697357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3" name="Rectángulo 112"/>
          <p:cNvSpPr/>
          <p:nvPr/>
        </p:nvSpPr>
        <p:spPr>
          <a:xfrm>
            <a:off x="1130369" y="403544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4" name="Rectángulo 113"/>
          <p:cNvSpPr/>
          <p:nvPr/>
        </p:nvSpPr>
        <p:spPr>
          <a:xfrm>
            <a:off x="1102812" y="4382303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5" name="Rectángulo 114"/>
          <p:cNvSpPr/>
          <p:nvPr/>
        </p:nvSpPr>
        <p:spPr>
          <a:xfrm>
            <a:off x="1090325" y="4666669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6" name="Rectángulo 115"/>
          <p:cNvSpPr/>
          <p:nvPr/>
        </p:nvSpPr>
        <p:spPr>
          <a:xfrm>
            <a:off x="1104315" y="4968122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7" name="Rectángulo 116"/>
          <p:cNvSpPr/>
          <p:nvPr/>
        </p:nvSpPr>
        <p:spPr>
          <a:xfrm>
            <a:off x="1104315" y="5311375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8" name="Rectángulo 117"/>
          <p:cNvSpPr/>
          <p:nvPr/>
        </p:nvSpPr>
        <p:spPr>
          <a:xfrm>
            <a:off x="1104315" y="5654628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9" name="Rectángulo 118"/>
          <p:cNvSpPr/>
          <p:nvPr/>
        </p:nvSpPr>
        <p:spPr>
          <a:xfrm>
            <a:off x="1389016" y="5665418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0" name="Rectángulo 119"/>
          <p:cNvSpPr/>
          <p:nvPr/>
        </p:nvSpPr>
        <p:spPr>
          <a:xfrm>
            <a:off x="1706841" y="5654627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1" name="Rectángulo 120"/>
          <p:cNvSpPr/>
          <p:nvPr/>
        </p:nvSpPr>
        <p:spPr>
          <a:xfrm>
            <a:off x="2045672" y="5679092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2" name="Rectángulo 121"/>
          <p:cNvSpPr/>
          <p:nvPr/>
        </p:nvSpPr>
        <p:spPr>
          <a:xfrm>
            <a:off x="2332314" y="5667010"/>
            <a:ext cx="91655" cy="1225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0" name="CuadroTexto 39"/>
          <p:cNvSpPr txBox="1"/>
          <p:nvPr/>
        </p:nvSpPr>
        <p:spPr>
          <a:xfrm>
            <a:off x="167425" y="5843976"/>
            <a:ext cx="72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COLA</a:t>
            </a:r>
          </a:p>
        </p:txBody>
      </p:sp>
      <p:cxnSp>
        <p:nvCxnSpPr>
          <p:cNvPr id="123" name="Conector curvado 122"/>
          <p:cNvCxnSpPr/>
          <p:nvPr/>
        </p:nvCxnSpPr>
        <p:spPr>
          <a:xfrm flipV="1">
            <a:off x="528033" y="5341077"/>
            <a:ext cx="513392" cy="385627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ángulo redondeado 1"/>
          <p:cNvSpPr/>
          <p:nvPr/>
        </p:nvSpPr>
        <p:spPr>
          <a:xfrm>
            <a:off x="7838372" y="1214002"/>
            <a:ext cx="1290509" cy="1192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Auditorio SUM</a:t>
            </a:r>
          </a:p>
          <a:p>
            <a:pPr algn="ctr"/>
            <a:r>
              <a:rPr lang="es-ES" b="1" dirty="0">
                <a:solidFill>
                  <a:schemeClr val="tx1"/>
                </a:solidFill>
              </a:rPr>
              <a:t>(sótano)</a:t>
            </a:r>
            <a:endParaRPr lang="es-PE" b="1" dirty="0">
              <a:solidFill>
                <a:schemeClr val="tx1"/>
              </a:solidFill>
            </a:endParaRPr>
          </a:p>
        </p:txBody>
      </p:sp>
      <p:sp>
        <p:nvSpPr>
          <p:cNvPr id="4" name="Flecha izquierda 3"/>
          <p:cNvSpPr/>
          <p:nvPr/>
        </p:nvSpPr>
        <p:spPr>
          <a:xfrm>
            <a:off x="8816555" y="2135138"/>
            <a:ext cx="451945" cy="311498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CuadroTexto 4"/>
          <p:cNvSpPr txBox="1"/>
          <p:nvPr/>
        </p:nvSpPr>
        <p:spPr>
          <a:xfrm>
            <a:off x="9329772" y="2096853"/>
            <a:ext cx="114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INGRESO</a:t>
            </a:r>
            <a:endParaRPr lang="es-PE" b="1" dirty="0"/>
          </a:p>
        </p:txBody>
      </p:sp>
      <p:sp>
        <p:nvSpPr>
          <p:cNvPr id="6" name="Flecha arriba 48">
            <a:extLst>
              <a:ext uri="{FF2B5EF4-FFF2-40B4-BE49-F238E27FC236}">
                <a16:creationId xmlns:a16="http://schemas.microsoft.com/office/drawing/2014/main" id="{1F4E5189-156B-FE23-C0E4-BCCB35891616}"/>
              </a:ext>
            </a:extLst>
          </p:cNvPr>
          <p:cNvSpPr/>
          <p:nvPr/>
        </p:nvSpPr>
        <p:spPr>
          <a:xfrm rot="5400000">
            <a:off x="3699447" y="1922428"/>
            <a:ext cx="166552" cy="146267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Flecha arriba 48">
            <a:extLst>
              <a:ext uri="{FF2B5EF4-FFF2-40B4-BE49-F238E27FC236}">
                <a16:creationId xmlns:a16="http://schemas.microsoft.com/office/drawing/2014/main" id="{13A5498C-0DF5-9253-E918-04002C9D7B96}"/>
              </a:ext>
            </a:extLst>
          </p:cNvPr>
          <p:cNvSpPr/>
          <p:nvPr/>
        </p:nvSpPr>
        <p:spPr>
          <a:xfrm rot="5400000">
            <a:off x="7192414" y="1902280"/>
            <a:ext cx="166552" cy="146267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Flecha arriba 42">
            <a:extLst>
              <a:ext uri="{FF2B5EF4-FFF2-40B4-BE49-F238E27FC236}">
                <a16:creationId xmlns:a16="http://schemas.microsoft.com/office/drawing/2014/main" id="{DCCC112B-D44D-8DF4-951C-FF10D840BBE5}"/>
              </a:ext>
            </a:extLst>
          </p:cNvPr>
          <p:cNvSpPr/>
          <p:nvPr/>
        </p:nvSpPr>
        <p:spPr>
          <a:xfrm>
            <a:off x="8692108" y="2450332"/>
            <a:ext cx="138438" cy="23143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835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ORGANIZACIÓN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PE" dirty="0"/>
              <a:t>En el Auditorio se albergará a 300 personas por turno, ingresantes de especialidades por orden alfabético. </a:t>
            </a:r>
          </a:p>
          <a:p>
            <a:r>
              <a:rPr lang="es-PE" dirty="0"/>
              <a:t>Cuando se culmine la adjudicación del primer grupo, estos postulantes saldrán del auditorio en forma ordenada haciendo una cola.</a:t>
            </a:r>
          </a:p>
          <a:p>
            <a:r>
              <a:rPr lang="es-PE" dirty="0"/>
              <a:t>Cuando el auditorio esté vació ingresarán de manera ordenada los otros 300 postulantes que han sido citados en el siguiente turno.</a:t>
            </a:r>
          </a:p>
          <a:p>
            <a:r>
              <a:rPr lang="es-PE" dirty="0"/>
              <a:t>Los postulantes que van ingresando, a partir del segundo grupo (11 am), se ubicarán en las instalaciones alrededor del PATIO CENTRAL, esperando hasta que se desocupe el auditorio para su turno.</a:t>
            </a:r>
          </a:p>
          <a:p>
            <a:r>
              <a:rPr lang="es-PE" dirty="0"/>
              <a:t>Se contará con personal encargado para orientar a los ingresantes.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77327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476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PROCESO DE ADJUDICACIÓN DE VACANTES Residentado Médico 2024 UPCH</vt:lpstr>
      <vt:lpstr>Normativa </vt:lpstr>
      <vt:lpstr>Presentación de PowerPoint</vt:lpstr>
      <vt:lpstr>Presentación de PowerPoint</vt:lpstr>
      <vt:lpstr>Presentación de PowerPoint</vt:lpstr>
      <vt:lpstr>ORGANIZACIÓN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ADJUDICACIÓN DE VACANTES Residentado Médico 2020</dc:title>
  <dc:creator>Toshiba</dc:creator>
  <cp:lastModifiedBy>CORREA CAMPOS, VIOLETA</cp:lastModifiedBy>
  <cp:revision>16</cp:revision>
  <dcterms:created xsi:type="dcterms:W3CDTF">2020-11-17T16:55:16Z</dcterms:created>
  <dcterms:modified xsi:type="dcterms:W3CDTF">2024-07-01T14:19:48Z</dcterms:modified>
</cp:coreProperties>
</file>